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4"/>
  </p:notesMasterIdLst>
  <p:handoutMasterIdLst>
    <p:handoutMasterId r:id="rId15"/>
  </p:handoutMasterIdLst>
  <p:sldIdLst>
    <p:sldId id="258" r:id="rId5"/>
    <p:sldId id="420" r:id="rId6"/>
    <p:sldId id="413" r:id="rId7"/>
    <p:sldId id="418" r:id="rId8"/>
    <p:sldId id="414" r:id="rId9"/>
    <p:sldId id="415" r:id="rId10"/>
    <p:sldId id="419" r:id="rId11"/>
    <p:sldId id="416" r:id="rId12"/>
    <p:sldId id="275" r:id="rId13"/>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598" autoAdjust="0"/>
    <p:restoredTop sz="88483" autoAdjust="0"/>
  </p:normalViewPr>
  <p:slideViewPr>
    <p:cSldViewPr>
      <p:cViewPr varScale="1">
        <p:scale>
          <a:sx n="52" d="100"/>
          <a:sy n="52" d="100"/>
        </p:scale>
        <p:origin x="-120" y="-960"/>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6/9/2017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6/9/2017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smtClean="0"/>
              <a:t>Hello, and welcome to the TI Precision Lab</a:t>
            </a:r>
            <a:r>
              <a:rPr lang="en-US" baseline="0" smtClean="0"/>
              <a:t> </a:t>
            </a:r>
            <a:r>
              <a:rPr lang="en-US" smtClean="0"/>
              <a:t>covering</a:t>
            </a:r>
            <a:r>
              <a:rPr lang="en-US" baseline="0" smtClean="0"/>
              <a:t> statistical error analysis for data converters.  </a:t>
            </a:r>
            <a:r>
              <a:rPr lang="en-US" dirty="0" smtClean="0"/>
              <a:t>Overall, this video will</a:t>
            </a:r>
            <a:r>
              <a:rPr lang="en-US" baseline="0" dirty="0" smtClean="0"/>
              <a:t> cover how a SPICE analysis option called Monte Carlo analysis can be used to determine a statistically valid estimate of gain error.   The video will cover a step-by-step approach for running a Monte Carlo analysis on TINA spice, as well as explain how to interpret the results.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4256621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start by</a:t>
            </a:r>
            <a:r>
              <a:rPr lang="en-US" baseline="0" dirty="0" smtClean="0"/>
              <a:t> looking at the circuit </a:t>
            </a:r>
            <a:r>
              <a:rPr lang="en-US" dirty="0" smtClean="0"/>
              <a:t>covered in the TI Precision Labs video titled</a:t>
            </a:r>
            <a:r>
              <a:rPr lang="en-US" baseline="0" dirty="0" smtClean="0"/>
              <a:t> “Understanding and calibrating the offset and gain for ADC systems”.  In this example, </a:t>
            </a:r>
            <a:r>
              <a:rPr lang="en-US" dirty="0" smtClean="0"/>
              <a:t>the gain</a:t>
            </a:r>
            <a:r>
              <a:rPr lang="en-US" baseline="0" dirty="0" smtClean="0"/>
              <a:t> error of the current shunt amplifier was specified in the device data sheet because its gain is set by internal resistors.  In many cases, however, the gain is set by external discreet resistors.  This example circuit shows a discreet implementation of a differential in differential out amplifier.  The differential gain for this circuit is given by 2*(</a:t>
            </a:r>
            <a:r>
              <a:rPr lang="en-US" baseline="0" dirty="0" err="1" smtClean="0"/>
              <a:t>Rf</a:t>
            </a:r>
            <a:r>
              <a:rPr lang="en-US" baseline="0" dirty="0" smtClean="0"/>
              <a:t> / </a:t>
            </a:r>
            <a:r>
              <a:rPr lang="en-US" baseline="0" dirty="0" err="1" smtClean="0"/>
              <a:t>Rg</a:t>
            </a:r>
            <a:r>
              <a:rPr lang="en-US" baseline="0" dirty="0" smtClean="0"/>
              <a:t>), which is 0.04 in this case.  So for a ±100V input signal the differential voltage delivered to the ADC is ±4V.  The gain accuracy for this circuit depends on the tolerance </a:t>
            </a:r>
            <a:r>
              <a:rPr lang="en-US" baseline="0" dirty="0" err="1" smtClean="0"/>
              <a:t>Rf</a:t>
            </a:r>
            <a:r>
              <a:rPr lang="en-US" baseline="0" dirty="0" smtClean="0"/>
              <a:t> and </a:t>
            </a:r>
            <a:r>
              <a:rPr lang="en-US" baseline="0" dirty="0" err="1" smtClean="0"/>
              <a:t>Rg</a:t>
            </a:r>
            <a:r>
              <a:rPr lang="en-US" baseline="0" dirty="0" smtClean="0"/>
              <a:t> throughout this circuit.  Often engineers will do a worst case analysis based on the resistor tolerance but as we mentioned before this can yield results that are statistically unlikely.  The industrial version of TINA spice and many other spice simulators provide an analysis tool called Monte Carlo analysis that can be very useful for doing a statistical error analysis.  This presentation will explain how to use the TINA SPICE Monte Carlo analysis tool.</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579919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doing the Monte</a:t>
            </a:r>
            <a:r>
              <a:rPr lang="en-US" baseline="0" dirty="0" smtClean="0"/>
              <a:t> Carlo analysis, let’s look at the DC transfer function for this circuit.  In TINA, use the “DC Analysis&gt;DC Transfer Characteristics” option.   In the “DC Transfer Characteristics” window, select “Vin” as the input.  Enter the voltage range of -100V to +100V for the “Start value” and “End Value”.  Press ok and you will get the graph shown at the right.  This graph shows that for an input of -100V the differential output is  positive 4V, and for an input of +100V the differential output </a:t>
            </a:r>
            <a:r>
              <a:rPr lang="en-US" baseline="0" smtClean="0"/>
              <a:t>is </a:t>
            </a:r>
            <a:r>
              <a:rPr lang="en-US" baseline="0" dirty="0" err="1" smtClean="0"/>
              <a:t>n</a:t>
            </a:r>
            <a:r>
              <a:rPr lang="en-US" baseline="0" smtClean="0"/>
              <a:t>egative </a:t>
            </a:r>
            <a:r>
              <a:rPr lang="en-US" baseline="0" dirty="0" smtClean="0"/>
              <a:t>4V.  Doing a DC transfer function is a good way of confirming the nominal transfer function, but it doesn't consider resistor tolerance.  This is where Monte Carlo analysis can help.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1672498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running the Monte</a:t>
            </a:r>
            <a:r>
              <a:rPr lang="en-US" baseline="0" dirty="0" smtClean="0"/>
              <a:t> Carlo analysis you will need to set the tolerance for each resistor and capacitor in the circuit.  Just double click on the resistor and a window listing the parameters will pop up.  Press the button next to the resistance and a window to set the “Tolerance Parameters” will pop up.  In this window set the tolerance according to your design and use Gaussian for the distribution type.  In this example we are using 1% resistors.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4253317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baseline="0" dirty="0" smtClean="0"/>
              <a:t>To turn on Monte Carlo Analysis select “Mode” under the analysis menu option.  In the “Analysis Mode Selection” window, select “Monte Carlo”.  For “Percentage of population” enter 99.73%.  This sets the component tolerance to ±3 standard deviations for the Monte Carlo analysis.  Thus in this example, ±3 standard deviations occurs at ±1%.  What we are really doing here is forcing the majority of the Gaussian population to be inside the tolerance limits.  Note that the default of 68.26% corresponds to one standard deviation and this is not practical for resistor and capacitor tolerances.  After entering the “Percentage of population” enter the “number of cases” that will be run in the simulation.  In this example we run the maximum of 1000 cases.  This will cause the simulation to re-run 1000 times using random resistor values according to the Gaussian distribution.  In general, you should set this number as high as possible to get a good statistical result.  The only disadvantage to setting this to the maximum limit of 1000 is that it will increase simulation time.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197502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the Monte</a:t>
            </a:r>
            <a:r>
              <a:rPr lang="en-US" baseline="0" dirty="0" smtClean="0"/>
              <a:t> Carlo function is turned on, any analysis will run as a Monte Carlo analysis.  In this example a DC Transfer characteristic run, so the DC transfer function is simulated 1000 times using random Gaussian resistor values for each simulation.  Even though the results looks like a single curve, it actually contains 1000 closely spaced curves.  Now we want to use these curves to get a statistically valid gain error.  To do this we first need to select all the curves by pressing “</a:t>
            </a:r>
            <a:r>
              <a:rPr lang="en-US" baseline="0" dirty="0" err="1" smtClean="0"/>
              <a:t>CTRL+Alt</a:t>
            </a:r>
            <a:r>
              <a:rPr lang="en-US" baseline="0" dirty="0" smtClean="0"/>
              <a:t>”.  Next under the “Processes” menu we should select “Statistics”.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670871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 “Statistics” we want to select</a:t>
            </a:r>
            <a:r>
              <a:rPr lang="en-US" baseline="0" dirty="0" smtClean="0"/>
              <a:t> the “CUT” option.  Cut will select the distribution on the Y-axis for a particular value on the X-axis.  In this case we want to look at the gain error at the ends of the transfer function, or where Vin = 100V.  It is easer to understand the vertical cut set when looking at a zoomed in version of the transfer characteristic.  In this graph you can see that there are many closely spaced curves that correspond to the different random resistor values.  The X-axis value for the cut set, which is 100V in this example,  is entered in the adjacent box.  Finally, select the number of bars that will be displayed in the histogram.  In general 10 is sufficient.</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1402257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press</a:t>
            </a:r>
            <a:r>
              <a:rPr lang="en-US" baseline="0" dirty="0" smtClean="0"/>
              <a:t> “calculate” on the statistics window.  This will cause the mean and standard deviation of the cut set to be displayed.  This information can now be used to calculate the gain error in percentage for our circuit.  For a typical gain error corresponding to 1 standard deviation take the standard deviation and divide by the mean value and multiply by 100 to get percentage.  A worst case estimate can be set using the statistical factors introduced earlier.  For example, multiplying the typical gain error by three sets a maximum limit that will include 99.73% of the population.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8</a:t>
            </a:fld>
            <a:endParaRPr lang="en-US"/>
          </a:p>
        </p:txBody>
      </p:sp>
    </p:spTree>
    <p:extLst>
      <p:ext uri="{BB962C8B-B14F-4D97-AF65-F5344CB8AC3E}">
        <p14:creationId xmlns:p14="http://schemas.microsoft.com/office/powerpoint/2010/main" val="1418922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6.png"/><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package" Target="../embeddings/Microsoft_Visio_Drawing11111.vsdx"/><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notesSlide" Target="../notesSlides/notesSlide3.xml"/><Relationship Id="rId7" Type="http://schemas.openxmlformats.org/officeDocument/2006/relationships/package" Target="../embeddings/Microsoft_Visio_Drawing22222.vsdx"/><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6.emf"/><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20.png"/><Relationship Id="rId5" Type="http://schemas.openxmlformats.org/officeDocument/2006/relationships/image" Target="../media/image18.emf"/><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a:solidFill>
                  <a:srgbClr val="DE0000"/>
                </a:solidFill>
              </a:rPr>
              <a:t>Using SPICE Monte Carlo </a:t>
            </a:r>
            <a:r>
              <a:rPr lang="en-US" sz="4800" dirty="0" smtClean="0">
                <a:solidFill>
                  <a:srgbClr val="DE0000"/>
                </a:solidFill>
              </a:rPr>
              <a:t>Tool</a:t>
            </a:r>
            <a:br>
              <a:rPr lang="en-US" sz="4800" dirty="0" smtClean="0">
                <a:solidFill>
                  <a:srgbClr val="DE0000"/>
                </a:solidFill>
              </a:rPr>
            </a:br>
            <a:r>
              <a:rPr lang="en-US" sz="4800" dirty="0" smtClean="0">
                <a:solidFill>
                  <a:srgbClr val="DE0000"/>
                </a:solidFill>
              </a:rPr>
              <a:t>for </a:t>
            </a:r>
            <a:r>
              <a:rPr lang="en-US" sz="4800" dirty="0">
                <a:solidFill>
                  <a:srgbClr val="DE0000"/>
                </a:solidFill>
              </a:rPr>
              <a:t>Statistical Error Analysis</a:t>
            </a:r>
            <a:r>
              <a:rPr lang="en-US" sz="4800" dirty="0" smtClean="0">
                <a:solidFill>
                  <a:srgbClr val="DE0000"/>
                </a:solidFill>
              </a:rPr>
              <a:t/>
            </a:r>
            <a:br>
              <a:rPr lang="en-US" sz="4800" dirty="0" smtClean="0">
                <a:solidFill>
                  <a:srgbClr val="DE0000"/>
                </a:solidFill>
              </a:rPr>
            </a:br>
            <a:r>
              <a:rPr lang="en-US" sz="2800" dirty="0" smtClean="0">
                <a:solidFill>
                  <a:srgbClr val="DE0000"/>
                </a:solidFill>
              </a:rPr>
              <a:t>TIPL 4203 </a:t>
            </a:r>
            <a:r>
              <a:rPr lang="en-US" sz="2800" dirty="0">
                <a:solidFill>
                  <a:srgbClr val="DE0000"/>
                </a:solidFill>
              </a:rPr>
              <a:t/>
            </a:r>
            <a:br>
              <a:rPr lang="en-US" sz="2800" dirty="0">
                <a:solidFill>
                  <a:srgbClr val="DE0000"/>
                </a:solidFill>
              </a:rPr>
            </a:br>
            <a:r>
              <a:rPr lang="en-US" sz="2800" dirty="0">
                <a:solidFill>
                  <a:srgbClr val="DE0000"/>
                </a:solidFill>
              </a:rPr>
              <a:t>TI Precision Labs – </a:t>
            </a:r>
            <a:r>
              <a:rPr lang="en-US" sz="2800" dirty="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t>
            </a:r>
            <a:r>
              <a:rPr lang="en-US" sz="2400" dirty="0" smtClean="0">
                <a:solidFill>
                  <a:srgbClr val="000000"/>
                </a:solidFill>
              </a:rPr>
              <a:t>Art </a:t>
            </a:r>
            <a:r>
              <a:rPr lang="en-US" sz="2400" dirty="0">
                <a:solidFill>
                  <a:srgbClr val="000000"/>
                </a:solidFill>
              </a:rPr>
              <a:t>Kay</a:t>
            </a: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p:cNvGraphicFramePr>
            <a:graphicFrameLocks noChangeAspect="1"/>
          </p:cNvGraphicFramePr>
          <p:nvPr>
            <p:extLst>
              <p:ext uri="{D42A27DB-BD31-4B8C-83A1-F6EECF244321}">
                <p14:modId xmlns:p14="http://schemas.microsoft.com/office/powerpoint/2010/main" val="3812407549"/>
              </p:ext>
            </p:extLst>
          </p:nvPr>
        </p:nvGraphicFramePr>
        <p:xfrm>
          <a:off x="2667000" y="1371600"/>
          <a:ext cx="11628438" cy="5946775"/>
        </p:xfrm>
        <a:graphic>
          <a:graphicData uri="http://schemas.openxmlformats.org/presentationml/2006/ole">
            <mc:AlternateContent xmlns:mc="http://schemas.openxmlformats.org/markup-compatibility/2006">
              <mc:Choice xmlns:v="urn:schemas-microsoft-com:vml" Requires="v">
                <p:oleObj spid="_x0000_s99359" name="Visio" r:id="rId5" imgW="11629115" imgH="5946048" progId="Visio.Drawing.15">
                  <p:embed/>
                </p:oleObj>
              </mc:Choice>
              <mc:Fallback>
                <p:oleObj name="Visio" r:id="rId5" imgW="11629115" imgH="5946048" progId="Visio.Drawing.15">
                  <p:embed/>
                  <p:pic>
                    <p:nvPicPr>
                      <p:cNvPr id="0" name=""/>
                      <p:cNvPicPr/>
                      <p:nvPr/>
                    </p:nvPicPr>
                    <p:blipFill>
                      <a:blip r:embed="rId6"/>
                      <a:stretch>
                        <a:fillRect/>
                      </a:stretch>
                    </p:blipFill>
                    <p:spPr>
                      <a:xfrm>
                        <a:off x="2667000" y="1371600"/>
                        <a:ext cx="11628438" cy="5946775"/>
                      </a:xfrm>
                      <a:prstGeom prst="rect">
                        <a:avLst/>
                      </a:prstGeom>
                    </p:spPr>
                  </p:pic>
                </p:oleObj>
              </mc:Fallback>
            </mc:AlternateContent>
          </a:graphicData>
        </a:graphic>
      </p:graphicFrame>
      <p:sp>
        <p:nvSpPr>
          <p:cNvPr id="2" name="Title 1"/>
          <p:cNvSpPr>
            <a:spLocks noGrp="1"/>
          </p:cNvSpPr>
          <p:nvPr>
            <p:ph type="title"/>
          </p:nvPr>
        </p:nvSpPr>
        <p:spPr>
          <a:xfrm>
            <a:off x="370840" y="171461"/>
            <a:ext cx="14030960" cy="977266"/>
          </a:xfrm>
        </p:spPr>
        <p:txBody>
          <a:bodyPr/>
          <a:lstStyle/>
          <a:p>
            <a:r>
              <a:rPr lang="en-US" dirty="0" smtClean="0"/>
              <a:t>Discrete resistor tolerance sets gain error</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2</a:t>
            </a:fld>
            <a:endParaRPr lang="en-US"/>
          </a:p>
        </p:txBody>
      </p:sp>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315503075"/>
                  </p:ext>
                </p:extLst>
              </p:nvPr>
            </p:nvGraphicFramePr>
            <p:xfrm>
              <a:off x="228600" y="1066800"/>
              <a:ext cx="4648200" cy="2778506"/>
            </p:xfrm>
            <a:graphic>
              <a:graphicData uri="http://schemas.openxmlformats.org/drawingml/2006/table">
                <a:tbl>
                  <a:tblPr firstRow="1" bandRow="1">
                    <a:tableStyleId>{2D5ABB26-0587-4C30-8999-92F81FD0307C}</a:tableStyleId>
                  </a:tblPr>
                  <a:tblGrid>
                    <a:gridCol w="4648200"/>
                  </a:tblGrid>
                  <a:tr h="370840">
                    <a:tc>
                      <a:txBody>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a:rPr>
                                    </m:ctrlPr>
                                  </m:sSubPr>
                                  <m:e>
                                    <m:r>
                                      <a:rPr lang="en-US" b="0" i="1" smtClean="0">
                                        <a:latin typeface="Cambria Math"/>
                                      </a:rPr>
                                      <m:t>𝐺</m:t>
                                    </m:r>
                                  </m:e>
                                  <m:sub>
                                    <m:r>
                                      <a:rPr lang="en-US" b="0" i="1" smtClean="0">
                                        <a:latin typeface="Cambria Math"/>
                                      </a:rPr>
                                      <m:t>𝑑𝑖𝑓𝑓</m:t>
                                    </m:r>
                                  </m:sub>
                                </m:sSub>
                                <m:r>
                                  <a:rPr lang="en-US" b="0" i="1" smtClean="0">
                                    <a:latin typeface="Cambria Math"/>
                                  </a:rPr>
                                  <m:t>=2</m:t>
                                </m:r>
                                <m:r>
                                  <a:rPr lang="en-US" b="0" i="1" smtClean="0">
                                    <a:latin typeface="Cambria Math"/>
                                    <a:ea typeface="Cambria Math"/>
                                  </a:rPr>
                                  <m:t>∙</m:t>
                                </m:r>
                                <m:d>
                                  <m:dPr>
                                    <m:ctrlPr>
                                      <a:rPr lang="en-US" b="0" i="1" smtClean="0">
                                        <a:latin typeface="Cambria Math"/>
                                        <a:ea typeface="Cambria Math"/>
                                      </a:rPr>
                                    </m:ctrlPr>
                                  </m:dPr>
                                  <m:e>
                                    <m:f>
                                      <m:fPr>
                                        <m:ctrlPr>
                                          <a:rPr lang="en-US" b="0" i="1" smtClean="0">
                                            <a:latin typeface="Cambria Math"/>
                                            <a:ea typeface="Cambria Math"/>
                                          </a:rPr>
                                        </m:ctrlPr>
                                      </m:fPr>
                                      <m:num>
                                        <m:sSub>
                                          <m:sSubPr>
                                            <m:ctrlPr>
                                              <a:rPr lang="en-US" b="0" i="1" smtClean="0">
                                                <a:latin typeface="Cambria Math"/>
                                                <a:ea typeface="Cambria Math"/>
                                              </a:rPr>
                                            </m:ctrlPr>
                                          </m:sSubPr>
                                          <m:e>
                                            <m:r>
                                              <a:rPr lang="en-US" b="0" i="1" smtClean="0">
                                                <a:latin typeface="Cambria Math"/>
                                                <a:ea typeface="Cambria Math"/>
                                              </a:rPr>
                                              <m:t>𝑅</m:t>
                                            </m:r>
                                          </m:e>
                                          <m:sub>
                                            <m:r>
                                              <a:rPr lang="en-US" b="0" i="1" smtClean="0">
                                                <a:latin typeface="Cambria Math"/>
                                                <a:ea typeface="Cambria Math"/>
                                              </a:rPr>
                                              <m:t>𝑓</m:t>
                                            </m:r>
                                          </m:sub>
                                        </m:sSub>
                                      </m:num>
                                      <m:den>
                                        <m:sSub>
                                          <m:sSubPr>
                                            <m:ctrlPr>
                                              <a:rPr lang="en-US" b="0" i="1" smtClean="0">
                                                <a:latin typeface="Cambria Math"/>
                                                <a:ea typeface="Cambria Math"/>
                                              </a:rPr>
                                            </m:ctrlPr>
                                          </m:sSubPr>
                                          <m:e>
                                            <m:r>
                                              <a:rPr lang="en-US" b="0" i="1" smtClean="0">
                                                <a:latin typeface="Cambria Math"/>
                                                <a:ea typeface="Cambria Math"/>
                                              </a:rPr>
                                              <m:t>𝑅</m:t>
                                            </m:r>
                                          </m:e>
                                          <m:sub>
                                            <m:r>
                                              <a:rPr lang="en-US" b="0" i="1" smtClean="0">
                                                <a:latin typeface="Cambria Math"/>
                                                <a:ea typeface="Cambria Math"/>
                                              </a:rPr>
                                              <m:t>𝑔</m:t>
                                            </m:r>
                                          </m:sub>
                                        </m:sSub>
                                      </m:den>
                                    </m:f>
                                  </m:e>
                                </m:d>
                              </m:oMath>
                            </m:oMathPara>
                          </a14:m>
                          <a:endParaRPr lang="en-US" dirty="0"/>
                        </a:p>
                      </a:txBody>
                      <a:tcPr/>
                    </a:tc>
                  </a:tr>
                  <a:tr h="370840">
                    <a:tc>
                      <a:txBody>
                        <a:bodyPr/>
                        <a:lstStyle/>
                        <a:p>
                          <a:pPr/>
                          <a14:m>
                            <m:oMathPara xmlns:m="http://schemas.openxmlformats.org/officeDocument/2006/math">
                              <m:oMathParaPr>
                                <m:jc m:val="left"/>
                              </m:oMathParaPr>
                              <m:oMath xmlns:m="http://schemas.openxmlformats.org/officeDocument/2006/math">
                                <m:sSub>
                                  <m:sSubPr>
                                    <m:ctrlPr>
                                      <a:rPr lang="en-US" b="0" i="1" smtClean="0">
                                        <a:latin typeface="Cambria Math"/>
                                      </a:rPr>
                                    </m:ctrlPr>
                                  </m:sSubPr>
                                  <m:e>
                                    <m:r>
                                      <a:rPr lang="en-US" b="0" i="1" smtClean="0">
                                        <a:latin typeface="Cambria Math"/>
                                      </a:rPr>
                                      <m:t>𝐺</m:t>
                                    </m:r>
                                  </m:e>
                                  <m:sub>
                                    <m:r>
                                      <a:rPr lang="en-US" b="0" i="1" smtClean="0">
                                        <a:latin typeface="Cambria Math"/>
                                      </a:rPr>
                                      <m:t>𝑑𝑖𝑓𝑓</m:t>
                                    </m:r>
                                  </m:sub>
                                </m:sSub>
                                <m:r>
                                  <a:rPr lang="en-US" b="0" i="1" smtClean="0">
                                    <a:latin typeface="Cambria Math"/>
                                  </a:rPr>
                                  <m:t>=2∙</m:t>
                                </m:r>
                                <m:d>
                                  <m:dPr>
                                    <m:ctrlPr>
                                      <a:rPr lang="en-US" b="0" i="1" smtClean="0">
                                        <a:latin typeface="Cambria Math"/>
                                        <a:ea typeface="Cambria Math"/>
                                      </a:rPr>
                                    </m:ctrlPr>
                                  </m:dPr>
                                  <m:e>
                                    <m:f>
                                      <m:fPr>
                                        <m:ctrlPr>
                                          <a:rPr lang="en-US" b="0" i="1" smtClean="0">
                                            <a:latin typeface="Cambria Math"/>
                                            <a:ea typeface="Cambria Math"/>
                                          </a:rPr>
                                        </m:ctrlPr>
                                      </m:fPr>
                                      <m:num>
                                        <m:r>
                                          <a:rPr lang="en-US" b="0" i="1" smtClean="0">
                                            <a:latin typeface="Cambria Math"/>
                                            <a:ea typeface="Cambria Math"/>
                                          </a:rPr>
                                          <m:t>2</m:t>
                                        </m:r>
                                        <m:r>
                                          <a:rPr lang="en-US" b="0" i="1" smtClean="0">
                                            <a:latin typeface="Cambria Math"/>
                                            <a:ea typeface="Cambria Math"/>
                                          </a:rPr>
                                          <m:t>𝑘</m:t>
                                        </m:r>
                                        <m:r>
                                          <m:rPr>
                                            <m:sty m:val="p"/>
                                          </m:rPr>
                                          <a:rPr lang="el-GR" b="0" i="1" smtClean="0">
                                            <a:latin typeface="Cambria Math"/>
                                            <a:ea typeface="Cambria Math"/>
                                          </a:rPr>
                                          <m:t>Ω</m:t>
                                        </m:r>
                                      </m:num>
                                      <m:den>
                                        <m:r>
                                          <a:rPr lang="en-US" b="0" i="1" smtClean="0">
                                            <a:latin typeface="Cambria Math"/>
                                            <a:ea typeface="Cambria Math"/>
                                          </a:rPr>
                                          <m:t>100</m:t>
                                        </m:r>
                                        <m:r>
                                          <a:rPr lang="en-US" b="0" i="1" smtClean="0">
                                            <a:latin typeface="Cambria Math"/>
                                            <a:ea typeface="Cambria Math"/>
                                          </a:rPr>
                                          <m:t>𝑘</m:t>
                                        </m:r>
                                        <m:r>
                                          <m:rPr>
                                            <m:sty m:val="p"/>
                                          </m:rPr>
                                          <a:rPr lang="el-GR" b="0" i="1" smtClean="0">
                                            <a:latin typeface="Cambria Math"/>
                                            <a:ea typeface="Cambria Math"/>
                                          </a:rPr>
                                          <m:t>Ω</m:t>
                                        </m:r>
                                      </m:den>
                                    </m:f>
                                  </m:e>
                                </m:d>
                                <m:r>
                                  <a:rPr lang="en-US" b="0" i="1" smtClean="0">
                                    <a:latin typeface="Cambria Math"/>
                                    <a:ea typeface="Cambria Math"/>
                                  </a:rPr>
                                  <m:t>=0.04</m:t>
                                </m:r>
                              </m:oMath>
                            </m:oMathPara>
                          </a14:m>
                          <a:endParaRPr lang="en-US" dirty="0"/>
                        </a:p>
                      </a:txBody>
                      <a:tcPr/>
                    </a:tc>
                  </a:tr>
                  <a:tr h="370840">
                    <a:tc>
                      <a:txBody>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𝑜𝑢𝑡</m:t>
                                    </m:r>
                                  </m:sub>
                                </m:sSub>
                                <m:r>
                                  <a:rPr lang="en-US" b="0" i="1" smtClean="0">
                                    <a:latin typeface="Cambria Math"/>
                                  </a:rPr>
                                  <m:t>=</m:t>
                                </m:r>
                                <m:sSub>
                                  <m:sSubPr>
                                    <m:ctrlPr>
                                      <a:rPr lang="en-US" b="0" i="1" smtClean="0">
                                        <a:latin typeface="Cambria Math"/>
                                      </a:rPr>
                                    </m:ctrlPr>
                                  </m:sSubPr>
                                  <m:e>
                                    <m:r>
                                      <a:rPr lang="en-US" b="0" i="1" smtClean="0">
                                        <a:latin typeface="Cambria Math"/>
                                      </a:rPr>
                                      <m:t>𝐺</m:t>
                                    </m:r>
                                  </m:e>
                                  <m:sub>
                                    <m:r>
                                      <a:rPr lang="en-US" b="0" i="1" smtClean="0">
                                        <a:latin typeface="Cambria Math"/>
                                      </a:rPr>
                                      <m:t>𝑑𝑖𝑓𝑓</m:t>
                                    </m:r>
                                  </m:sub>
                                </m:sSub>
                                <m: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𝑉</m:t>
                                    </m:r>
                                  </m:e>
                                  <m:sub>
                                    <m:r>
                                      <a:rPr lang="en-US" b="0" i="1" smtClean="0">
                                        <a:latin typeface="Cambria Math"/>
                                        <a:ea typeface="Cambria Math"/>
                                      </a:rPr>
                                      <m:t>𝑖𝑛</m:t>
                                    </m:r>
                                  </m:sub>
                                </m:sSub>
                              </m:oMath>
                            </m:oMathPara>
                          </a14:m>
                          <a:endParaRPr lang="en-US" dirty="0"/>
                        </a:p>
                      </a:txBody>
                      <a:tcPr/>
                    </a:tc>
                  </a:tr>
                  <a:tr h="370840">
                    <a:tc>
                      <a:txBody>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𝑜𝑢𝑡</m:t>
                                    </m:r>
                                  </m:sub>
                                </m:sSub>
                                <m:r>
                                  <a:rPr lang="en-US" b="0" i="1" smtClean="0">
                                    <a:latin typeface="Cambria Math"/>
                                  </a:rPr>
                                  <m:t>=</m:t>
                                </m:r>
                                <m:d>
                                  <m:dPr>
                                    <m:ctrlPr>
                                      <a:rPr lang="en-US" b="0" i="1" smtClean="0">
                                        <a:latin typeface="Cambria Math"/>
                                        <a:ea typeface="Cambria Math"/>
                                      </a:rPr>
                                    </m:ctrlPr>
                                  </m:dPr>
                                  <m:e>
                                    <m:r>
                                      <a:rPr lang="en-US" b="0" i="1" smtClean="0">
                                        <a:latin typeface="Cambria Math"/>
                                        <a:ea typeface="Cambria Math"/>
                                      </a:rPr>
                                      <m:t>0.04</m:t>
                                    </m:r>
                                  </m:e>
                                </m:d>
                                <m:r>
                                  <a:rPr lang="en-US" b="0" i="1" smtClean="0">
                                    <a:latin typeface="Cambria Math"/>
                                    <a:ea typeface="Cambria Math"/>
                                  </a:rPr>
                                  <m:t>∙</m:t>
                                </m:r>
                                <m:d>
                                  <m:dPr>
                                    <m:ctrlPr>
                                      <a:rPr lang="en-US" b="0" i="1" smtClean="0">
                                        <a:latin typeface="Cambria Math"/>
                                        <a:ea typeface="Cambria Math"/>
                                      </a:rPr>
                                    </m:ctrlPr>
                                  </m:dPr>
                                  <m:e>
                                    <m:r>
                                      <a:rPr lang="en-US" b="0" i="1" smtClean="0">
                                        <a:latin typeface="Cambria Math"/>
                                        <a:ea typeface="Cambria Math"/>
                                      </a:rPr>
                                      <m:t>±100</m:t>
                                    </m:r>
                                    <m:r>
                                      <a:rPr lang="en-US" b="0" i="1" smtClean="0">
                                        <a:latin typeface="Cambria Math"/>
                                        <a:ea typeface="Cambria Math"/>
                                      </a:rPr>
                                      <m:t>𝑉</m:t>
                                    </m:r>
                                  </m:e>
                                </m:d>
                                <m:r>
                                  <a:rPr lang="en-US" b="0" i="1" smtClean="0">
                                    <a:latin typeface="Cambria Math"/>
                                    <a:ea typeface="Cambria Math"/>
                                  </a:rPr>
                                  <m:t>=±4</m:t>
                                </m:r>
                                <m:r>
                                  <a:rPr lang="en-US" b="0" i="1" smtClean="0">
                                    <a:latin typeface="Cambria Math"/>
                                    <a:ea typeface="Cambria Math"/>
                                  </a:rPr>
                                  <m:t>𝑉</m:t>
                                </m:r>
                              </m:oMath>
                            </m:oMathPara>
                          </a14:m>
                          <a:endParaRPr lang="en-US" dirty="0"/>
                        </a:p>
                      </a:txBody>
                      <a:tcPr/>
                    </a:tc>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315503075"/>
                  </p:ext>
                </p:extLst>
              </p:nvPr>
            </p:nvGraphicFramePr>
            <p:xfrm>
              <a:off x="228600" y="1066800"/>
              <a:ext cx="4648200" cy="2778506"/>
            </p:xfrm>
            <a:graphic>
              <a:graphicData uri="http://schemas.openxmlformats.org/drawingml/2006/table">
                <a:tbl>
                  <a:tblPr firstRow="1" bandRow="1">
                    <a:tableStyleId>{2D5ABB26-0587-4C30-8999-92F81FD0307C}</a:tableStyleId>
                  </a:tblPr>
                  <a:tblGrid>
                    <a:gridCol w="4648200"/>
                  </a:tblGrid>
                  <a:tr h="921512">
                    <a:tc>
                      <a:txBody>
                        <a:bodyPr/>
                        <a:lstStyle/>
                        <a:p>
                          <a:endParaRPr lang="en-US"/>
                        </a:p>
                      </a:txBody>
                      <a:tcPr>
                        <a:blipFill rotWithShape="1">
                          <a:blip r:embed="rId7"/>
                          <a:stretch>
                            <a:fillRect l="-131" b="-204636"/>
                          </a:stretch>
                        </a:blipFill>
                      </a:tcPr>
                    </a:tc>
                  </a:tr>
                  <a:tr h="913257">
                    <a:tc>
                      <a:txBody>
                        <a:bodyPr/>
                        <a:lstStyle/>
                        <a:p>
                          <a:endParaRPr lang="en-US"/>
                        </a:p>
                      </a:txBody>
                      <a:tcPr>
                        <a:blipFill rotWithShape="1">
                          <a:blip r:embed="rId7"/>
                          <a:stretch>
                            <a:fillRect l="-131" t="-100667" b="-106000"/>
                          </a:stretch>
                        </a:blipFill>
                      </a:tcPr>
                    </a:tc>
                  </a:tr>
                  <a:tr h="486537">
                    <a:tc>
                      <a:txBody>
                        <a:bodyPr/>
                        <a:lstStyle/>
                        <a:p>
                          <a:endParaRPr lang="en-US"/>
                        </a:p>
                      </a:txBody>
                      <a:tcPr>
                        <a:blipFill rotWithShape="1">
                          <a:blip r:embed="rId7"/>
                          <a:stretch>
                            <a:fillRect l="-131" t="-376250" b="-98750"/>
                          </a:stretch>
                        </a:blipFill>
                      </a:tcPr>
                    </a:tc>
                  </a:tr>
                  <a:tr h="457200">
                    <a:tc>
                      <a:txBody>
                        <a:bodyPr/>
                        <a:lstStyle/>
                        <a:p>
                          <a:endParaRPr lang="en-US"/>
                        </a:p>
                      </a:txBody>
                      <a:tcPr>
                        <a:blipFill rotWithShape="1">
                          <a:blip r:embed="rId7"/>
                          <a:stretch>
                            <a:fillRect l="-131" t="-508000" b="-5333"/>
                          </a:stretch>
                        </a:blipFill>
                      </a:tcPr>
                    </a:tc>
                  </a:tr>
                </a:tbl>
              </a:graphicData>
            </a:graphic>
          </p:graphicFrame>
        </mc:Fallback>
      </mc:AlternateContent>
      <p:sp>
        <p:nvSpPr>
          <p:cNvPr id="9" name="Rounded Rectangle 8"/>
          <p:cNvSpPr/>
          <p:nvPr/>
        </p:nvSpPr>
        <p:spPr>
          <a:xfrm>
            <a:off x="152400" y="990600"/>
            <a:ext cx="4572000" cy="3048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7135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3</a:t>
            </a:fld>
            <a:endParaRPr lang="en-US"/>
          </a:p>
        </p:txBody>
      </p:sp>
      <p:pic>
        <p:nvPicPr>
          <p:cNvPr id="9216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0000" r="29688" b="43111"/>
          <a:stretch/>
        </p:blipFill>
        <p:spPr bwMode="auto">
          <a:xfrm>
            <a:off x="304799" y="1135379"/>
            <a:ext cx="4953000" cy="3901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69"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5036819"/>
            <a:ext cx="4010025"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p:cNvSpPr>
            <a:spLocks noGrp="1"/>
          </p:cNvSpPr>
          <p:nvPr>
            <p:ph type="title"/>
          </p:nvPr>
        </p:nvSpPr>
        <p:spPr/>
        <p:txBody>
          <a:bodyPr/>
          <a:lstStyle/>
          <a:p>
            <a:r>
              <a:rPr lang="en-US" dirty="0"/>
              <a:t>DC Transfer Function</a:t>
            </a:r>
          </a:p>
        </p:txBody>
      </p:sp>
      <p:cxnSp>
        <p:nvCxnSpPr>
          <p:cNvPr id="10" name="Straight Arrow Connector 9"/>
          <p:cNvCxnSpPr/>
          <p:nvPr/>
        </p:nvCxnSpPr>
        <p:spPr>
          <a:xfrm flipH="1">
            <a:off x="2728913" y="6430998"/>
            <a:ext cx="1843087" cy="1546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648200" y="5333076"/>
            <a:ext cx="3214688" cy="1569660"/>
          </a:xfrm>
          <a:prstGeom prst="rect">
            <a:avLst/>
          </a:prstGeom>
          <a:noFill/>
        </p:spPr>
        <p:txBody>
          <a:bodyPr wrap="square" rtlCol="0">
            <a:spAutoFit/>
          </a:bodyPr>
          <a:lstStyle/>
          <a:p>
            <a:r>
              <a:rPr lang="en-US" sz="2400" dirty="0" smtClean="0"/>
              <a:t>Select “Vin” for the input and enter the range from “Start value” to “End value”</a:t>
            </a:r>
            <a:endParaRPr lang="en-US" sz="2400" dirty="0"/>
          </a:p>
        </p:txBody>
      </p:sp>
      <p:cxnSp>
        <p:nvCxnSpPr>
          <p:cNvPr id="13" name="Straight Arrow Connector 12"/>
          <p:cNvCxnSpPr/>
          <p:nvPr/>
        </p:nvCxnSpPr>
        <p:spPr>
          <a:xfrm flipH="1" flipV="1">
            <a:off x="2866074" y="5719018"/>
            <a:ext cx="1705926" cy="19944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4" name="Object 13"/>
          <p:cNvGraphicFramePr>
            <a:graphicFrameLocks noChangeAspect="1"/>
          </p:cNvGraphicFramePr>
          <p:nvPr>
            <p:extLst>
              <p:ext uri="{D42A27DB-BD31-4B8C-83A1-F6EECF244321}">
                <p14:modId xmlns:p14="http://schemas.microsoft.com/office/powerpoint/2010/main" val="18077913"/>
              </p:ext>
            </p:extLst>
          </p:nvPr>
        </p:nvGraphicFramePr>
        <p:xfrm>
          <a:off x="7696200" y="381000"/>
          <a:ext cx="6535848" cy="6979374"/>
        </p:xfrm>
        <a:graphic>
          <a:graphicData uri="http://schemas.openxmlformats.org/presentationml/2006/ole">
            <mc:AlternateContent xmlns:mc="http://schemas.openxmlformats.org/markup-compatibility/2006">
              <mc:Choice xmlns:v="urn:schemas-microsoft-com:vml" Requires="v">
                <p:oleObj spid="_x0000_s92203" name="Visio" r:id="rId7" imgW="8080216" imgH="8625312" progId="Visio.Drawing.15">
                  <p:embed/>
                </p:oleObj>
              </mc:Choice>
              <mc:Fallback>
                <p:oleObj name="Visio" r:id="rId7" imgW="8080216" imgH="8625312" progId="Visio.Drawing.15">
                  <p:embed/>
                  <p:pic>
                    <p:nvPicPr>
                      <p:cNvPr id="0" name=""/>
                      <p:cNvPicPr/>
                      <p:nvPr/>
                    </p:nvPicPr>
                    <p:blipFill>
                      <a:blip r:embed="rId8"/>
                      <a:stretch>
                        <a:fillRect/>
                      </a:stretch>
                    </p:blipFill>
                    <p:spPr>
                      <a:xfrm>
                        <a:off x="7696200" y="381000"/>
                        <a:ext cx="6535848" cy="6979374"/>
                      </a:xfrm>
                      <a:prstGeom prst="rect">
                        <a:avLst/>
                      </a:prstGeom>
                    </p:spPr>
                  </p:pic>
                </p:oleObj>
              </mc:Fallback>
            </mc:AlternateContent>
          </a:graphicData>
        </a:graphic>
      </p:graphicFrame>
    </p:spTree>
    <p:extLst>
      <p:ext uri="{BB962C8B-B14F-4D97-AF65-F5344CB8AC3E}">
        <p14:creationId xmlns:p14="http://schemas.microsoft.com/office/powerpoint/2010/main" val="3039116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809075"/>
            <a:ext cx="5191125" cy="282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Set tolerance on resistors and capacitors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4</a:t>
            </a:fld>
            <a:endParaRPr lang="en-US"/>
          </a:p>
        </p:txBody>
      </p:sp>
      <p:sp>
        <p:nvSpPr>
          <p:cNvPr id="6" name="Oval 5"/>
          <p:cNvSpPr/>
          <p:nvPr/>
        </p:nvSpPr>
        <p:spPr>
          <a:xfrm>
            <a:off x="5410200" y="3469310"/>
            <a:ext cx="5334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10364153" y="2631110"/>
            <a:ext cx="0" cy="838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525953" y="1646225"/>
            <a:ext cx="3429000" cy="830997"/>
          </a:xfrm>
          <a:prstGeom prst="rect">
            <a:avLst/>
          </a:prstGeom>
          <a:noFill/>
        </p:spPr>
        <p:txBody>
          <a:bodyPr wrap="square" rtlCol="0">
            <a:spAutoFit/>
          </a:bodyPr>
          <a:lstStyle/>
          <a:p>
            <a:r>
              <a:rPr lang="en-US" sz="2400" dirty="0" smtClean="0"/>
              <a:t>Set to 1% or 0.1% per resistor spec</a:t>
            </a:r>
            <a:endParaRPr lang="en-US" sz="2400" dirty="0"/>
          </a:p>
        </p:txBody>
      </p:sp>
      <p:pic>
        <p:nvPicPr>
          <p:cNvPr id="972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92540" y="3469310"/>
            <a:ext cx="2943225"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Arrow Connector 10"/>
          <p:cNvCxnSpPr/>
          <p:nvPr/>
        </p:nvCxnSpPr>
        <p:spPr>
          <a:xfrm flipH="1" flipV="1">
            <a:off x="10004902" y="4622800"/>
            <a:ext cx="510698" cy="939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829800" y="5486400"/>
            <a:ext cx="3429000" cy="461665"/>
          </a:xfrm>
          <a:prstGeom prst="rect">
            <a:avLst/>
          </a:prstGeom>
          <a:noFill/>
        </p:spPr>
        <p:txBody>
          <a:bodyPr wrap="square" rtlCol="0">
            <a:spAutoFit/>
          </a:bodyPr>
          <a:lstStyle/>
          <a:p>
            <a:r>
              <a:rPr lang="en-US" sz="2400" dirty="0" smtClean="0"/>
              <a:t>Gaussian Distribution </a:t>
            </a:r>
            <a:endParaRPr lang="en-US" sz="2400" dirty="0"/>
          </a:p>
        </p:txBody>
      </p:sp>
      <p:cxnSp>
        <p:nvCxnSpPr>
          <p:cNvPr id="15" name="Straight Arrow Connector 14"/>
          <p:cNvCxnSpPr/>
          <p:nvPr/>
        </p:nvCxnSpPr>
        <p:spPr>
          <a:xfrm flipH="1" flipV="1">
            <a:off x="5867400" y="4002710"/>
            <a:ext cx="510698" cy="178849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494020" y="5715000"/>
            <a:ext cx="3429000" cy="830997"/>
          </a:xfrm>
          <a:prstGeom prst="rect">
            <a:avLst/>
          </a:prstGeom>
          <a:noFill/>
        </p:spPr>
        <p:txBody>
          <a:bodyPr wrap="square" rtlCol="0">
            <a:spAutoFit/>
          </a:bodyPr>
          <a:lstStyle/>
          <a:p>
            <a:r>
              <a:rPr lang="en-US" sz="2400" dirty="0" smtClean="0"/>
              <a:t>Click here to set the tolerance.</a:t>
            </a:r>
            <a:endParaRPr lang="en-US" sz="2400" dirty="0"/>
          </a:p>
        </p:txBody>
      </p:sp>
    </p:spTree>
    <p:extLst>
      <p:ext uri="{BB962C8B-B14F-4D97-AF65-F5344CB8AC3E}">
        <p14:creationId xmlns:p14="http://schemas.microsoft.com/office/powerpoint/2010/main" val="41238022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3960" y="2659796"/>
            <a:ext cx="5334000"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Monte Carlo Analysis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5</a:t>
            </a:fld>
            <a:endParaRPr lang="en-US"/>
          </a:p>
        </p:txBody>
      </p:sp>
      <p:pic>
        <p:nvPicPr>
          <p:cNvPr id="9318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50000" r="32563" b="40667"/>
          <a:stretch/>
        </p:blipFill>
        <p:spPr bwMode="auto">
          <a:xfrm>
            <a:off x="381000" y="1447800"/>
            <a:ext cx="4251960" cy="4069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a:stCxn id="8" idx="1"/>
          </p:cNvCxnSpPr>
          <p:nvPr/>
        </p:nvCxnSpPr>
        <p:spPr>
          <a:xfrm flipH="1">
            <a:off x="8206740" y="4261871"/>
            <a:ext cx="2491740" cy="32403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0698480" y="3661706"/>
            <a:ext cx="3474720" cy="1200329"/>
          </a:xfrm>
          <a:prstGeom prst="rect">
            <a:avLst/>
          </a:prstGeom>
          <a:noFill/>
        </p:spPr>
        <p:txBody>
          <a:bodyPr wrap="square" rtlCol="0">
            <a:spAutoFit/>
          </a:bodyPr>
          <a:lstStyle/>
          <a:p>
            <a:r>
              <a:rPr lang="en-US" sz="2400" dirty="0" smtClean="0"/>
              <a:t>99.73% sets the </a:t>
            </a:r>
            <a:r>
              <a:rPr lang="en-US" sz="2400" dirty="0"/>
              <a:t>component tolerance </a:t>
            </a:r>
            <a:r>
              <a:rPr lang="en-US" sz="2400" dirty="0" smtClean="0"/>
              <a:t>to ±3 Standard deviations</a:t>
            </a:r>
            <a:endParaRPr lang="en-US" sz="2400" dirty="0"/>
          </a:p>
        </p:txBody>
      </p:sp>
      <p:sp>
        <p:nvSpPr>
          <p:cNvPr id="9" name="Rounded Rectangle 8"/>
          <p:cNvSpPr/>
          <p:nvPr/>
        </p:nvSpPr>
        <p:spPr>
          <a:xfrm>
            <a:off x="6918959" y="4862035"/>
            <a:ext cx="793909" cy="26670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H="1" flipV="1">
            <a:off x="7249478" y="5128765"/>
            <a:ext cx="378142" cy="79649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6918959" y="4442935"/>
            <a:ext cx="1143000" cy="28592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852160" y="5925234"/>
            <a:ext cx="6096000" cy="830997"/>
          </a:xfrm>
          <a:prstGeom prst="rect">
            <a:avLst/>
          </a:prstGeom>
          <a:noFill/>
        </p:spPr>
        <p:txBody>
          <a:bodyPr wrap="square" rtlCol="0">
            <a:spAutoFit/>
          </a:bodyPr>
          <a:lstStyle/>
          <a:p>
            <a:r>
              <a:rPr lang="en-US" sz="2400" dirty="0" smtClean="0"/>
              <a:t>More cases will give you a better statistical distribution.  The max is 1000.</a:t>
            </a:r>
            <a:endParaRPr lang="en-US" sz="2400" dirty="0"/>
          </a:p>
        </p:txBody>
      </p:sp>
      <p:sp>
        <p:nvSpPr>
          <p:cNvPr id="13" name="TextBox 12"/>
          <p:cNvSpPr txBox="1"/>
          <p:nvPr/>
        </p:nvSpPr>
        <p:spPr>
          <a:xfrm>
            <a:off x="396240" y="5627131"/>
            <a:ext cx="4785360" cy="1200329"/>
          </a:xfrm>
          <a:prstGeom prst="rect">
            <a:avLst/>
          </a:prstGeom>
          <a:noFill/>
        </p:spPr>
        <p:txBody>
          <a:bodyPr wrap="square" rtlCol="0">
            <a:spAutoFit/>
          </a:bodyPr>
          <a:lstStyle/>
          <a:p>
            <a:r>
              <a:rPr lang="en-US" sz="2400" dirty="0" smtClean="0"/>
              <a:t>Note the default of 68.26% will </a:t>
            </a:r>
            <a:r>
              <a:rPr lang="en-US" sz="2400" i="1" dirty="0" smtClean="0"/>
              <a:t>not </a:t>
            </a:r>
            <a:r>
              <a:rPr lang="en-US" sz="2400" dirty="0" smtClean="0"/>
              <a:t>give realistic results for resistor and capacitor tolerance.  </a:t>
            </a:r>
            <a:endParaRPr lang="en-US" sz="2400" dirty="0"/>
          </a:p>
        </p:txBody>
      </p:sp>
      <p:cxnSp>
        <p:nvCxnSpPr>
          <p:cNvPr id="17" name="Straight Arrow Connector 16"/>
          <p:cNvCxnSpPr/>
          <p:nvPr/>
        </p:nvCxnSpPr>
        <p:spPr>
          <a:xfrm flipV="1">
            <a:off x="4267200" y="4728864"/>
            <a:ext cx="899160" cy="92967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705600" y="2138065"/>
            <a:ext cx="381000" cy="132730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213509" y="1676400"/>
            <a:ext cx="3048000" cy="461665"/>
          </a:xfrm>
          <a:prstGeom prst="rect">
            <a:avLst/>
          </a:prstGeom>
          <a:noFill/>
        </p:spPr>
        <p:txBody>
          <a:bodyPr wrap="square" rtlCol="0">
            <a:spAutoFit/>
          </a:bodyPr>
          <a:lstStyle/>
          <a:p>
            <a:r>
              <a:rPr lang="en-US" sz="2400" dirty="0" smtClean="0"/>
              <a:t>Select “Monte Carlo”</a:t>
            </a:r>
            <a:endParaRPr lang="en-US" sz="2400" dirty="0"/>
          </a:p>
        </p:txBody>
      </p:sp>
    </p:spTree>
    <p:extLst>
      <p:ext uri="{BB962C8B-B14F-4D97-AF65-F5344CB8AC3E}">
        <p14:creationId xmlns:p14="http://schemas.microsoft.com/office/powerpoint/2010/main" val="2674580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Monte Carlo for DC Transfer Characteristic</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6</a:t>
            </a:fld>
            <a:endParaRPr lang="en-US"/>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0000" r="29688" b="43111"/>
          <a:stretch/>
        </p:blipFill>
        <p:spPr bwMode="auto">
          <a:xfrm>
            <a:off x="381000" y="1143000"/>
            <a:ext cx="4953000" cy="3901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3243942"/>
            <a:ext cx="4648200" cy="3984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3193" name="Picture 9"/>
          <p:cNvPicPr>
            <a:picLocks noChangeAspect="1" noChangeArrowheads="1"/>
          </p:cNvPicPr>
          <p:nvPr/>
        </p:nvPicPr>
        <p:blipFill rotWithShape="1">
          <a:blip r:embed="rId5">
            <a:extLst>
              <a:ext uri="{28A0092B-C50C-407E-A947-70E740481C1C}">
                <a14:useLocalDpi xmlns:a14="http://schemas.microsoft.com/office/drawing/2010/main" val="0"/>
              </a:ext>
            </a:extLst>
          </a:blip>
          <a:srcRect l="55344" t="2889" r="31125" b="55698"/>
          <a:stretch/>
        </p:blipFill>
        <p:spPr bwMode="auto">
          <a:xfrm>
            <a:off x="9291577" y="3243942"/>
            <a:ext cx="4627338" cy="3983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9" name="Straight Arrow Connector 28"/>
          <p:cNvCxnSpPr/>
          <p:nvPr/>
        </p:nvCxnSpPr>
        <p:spPr>
          <a:xfrm flipH="1">
            <a:off x="6743700" y="2720855"/>
            <a:ext cx="802512" cy="192734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6024623" y="1899439"/>
            <a:ext cx="3043177" cy="830997"/>
          </a:xfrm>
          <a:prstGeom prst="rect">
            <a:avLst/>
          </a:prstGeom>
          <a:noFill/>
        </p:spPr>
        <p:txBody>
          <a:bodyPr wrap="square" rtlCol="0">
            <a:spAutoFit/>
          </a:bodyPr>
          <a:lstStyle/>
          <a:p>
            <a:r>
              <a:rPr lang="en-US" sz="2400" dirty="0" smtClean="0"/>
              <a:t>2. Press </a:t>
            </a:r>
            <a:r>
              <a:rPr lang="en-US" sz="2400" dirty="0" err="1" smtClean="0"/>
              <a:t>CTRL+Alt</a:t>
            </a:r>
            <a:r>
              <a:rPr lang="en-US" sz="2400" dirty="0" smtClean="0"/>
              <a:t> to select all</a:t>
            </a:r>
            <a:endParaRPr lang="en-US" sz="2400" dirty="0"/>
          </a:p>
        </p:txBody>
      </p:sp>
      <p:cxnSp>
        <p:nvCxnSpPr>
          <p:cNvPr id="31" name="Straight Arrow Connector 30"/>
          <p:cNvCxnSpPr/>
          <p:nvPr/>
        </p:nvCxnSpPr>
        <p:spPr>
          <a:xfrm>
            <a:off x="11887200" y="2636538"/>
            <a:ext cx="0" cy="121480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9547846" y="1794586"/>
            <a:ext cx="5082554" cy="461665"/>
          </a:xfrm>
          <a:prstGeom prst="rect">
            <a:avLst/>
          </a:prstGeom>
          <a:noFill/>
        </p:spPr>
        <p:txBody>
          <a:bodyPr wrap="square" rtlCol="0">
            <a:spAutoFit/>
          </a:bodyPr>
          <a:lstStyle/>
          <a:p>
            <a:r>
              <a:rPr lang="en-US" sz="2400" dirty="0" smtClean="0"/>
              <a:t>3. Select Process&gt;Statistics</a:t>
            </a:r>
            <a:endParaRPr lang="en-US" sz="2400" dirty="0"/>
          </a:p>
        </p:txBody>
      </p:sp>
      <p:sp>
        <p:nvSpPr>
          <p:cNvPr id="33" name="TextBox 32"/>
          <p:cNvSpPr txBox="1"/>
          <p:nvPr/>
        </p:nvSpPr>
        <p:spPr>
          <a:xfrm>
            <a:off x="304800" y="5409665"/>
            <a:ext cx="3962400" cy="830997"/>
          </a:xfrm>
          <a:prstGeom prst="rect">
            <a:avLst/>
          </a:prstGeom>
          <a:noFill/>
        </p:spPr>
        <p:txBody>
          <a:bodyPr wrap="square" rtlCol="0">
            <a:spAutoFit/>
          </a:bodyPr>
          <a:lstStyle/>
          <a:p>
            <a:r>
              <a:rPr lang="en-US" sz="2400" dirty="0" smtClean="0"/>
              <a:t>1. Run a dc transfer characteristic</a:t>
            </a:r>
            <a:endParaRPr lang="en-US" sz="2400" dirty="0"/>
          </a:p>
        </p:txBody>
      </p:sp>
      <p:cxnSp>
        <p:nvCxnSpPr>
          <p:cNvPr id="34" name="Straight Arrow Connector 33"/>
          <p:cNvCxnSpPr/>
          <p:nvPr/>
        </p:nvCxnSpPr>
        <p:spPr>
          <a:xfrm flipV="1">
            <a:off x="2798368" y="3093720"/>
            <a:ext cx="429120" cy="236010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69305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51856"/>
            <a:ext cx="4648200" cy="3984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The cut option</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7</a:t>
            </a:fld>
            <a:endParaRPr lang="en-US"/>
          </a:p>
        </p:txBody>
      </p:sp>
      <p:sp>
        <p:nvSpPr>
          <p:cNvPr id="6" name="TextBox 5"/>
          <p:cNvSpPr txBox="1"/>
          <p:nvPr/>
        </p:nvSpPr>
        <p:spPr>
          <a:xfrm>
            <a:off x="9930632" y="6622924"/>
            <a:ext cx="4419601" cy="830997"/>
          </a:xfrm>
          <a:prstGeom prst="rect">
            <a:avLst/>
          </a:prstGeom>
          <a:noFill/>
        </p:spPr>
        <p:txBody>
          <a:bodyPr wrap="square" rtlCol="0">
            <a:spAutoFit/>
          </a:bodyPr>
          <a:lstStyle/>
          <a:p>
            <a:r>
              <a:rPr lang="en-US" sz="2400" dirty="0" smtClean="0"/>
              <a:t>Number of bins in histogram.  10 is usually sufficient </a:t>
            </a:r>
            <a:endParaRPr lang="en-US" sz="2400" dirty="0"/>
          </a:p>
        </p:txBody>
      </p:sp>
      <p:sp>
        <p:nvSpPr>
          <p:cNvPr id="8" name="TextBox 7"/>
          <p:cNvSpPr txBox="1"/>
          <p:nvPr/>
        </p:nvSpPr>
        <p:spPr>
          <a:xfrm>
            <a:off x="10655113" y="1251856"/>
            <a:ext cx="3746687" cy="1200329"/>
          </a:xfrm>
          <a:prstGeom prst="rect">
            <a:avLst/>
          </a:prstGeom>
          <a:solidFill>
            <a:schemeClr val="bg1"/>
          </a:solidFill>
          <a:ln w="38100">
            <a:noFill/>
          </a:ln>
        </p:spPr>
        <p:txBody>
          <a:bodyPr wrap="square" rtlCol="0">
            <a:spAutoFit/>
          </a:bodyPr>
          <a:lstStyle/>
          <a:p>
            <a:r>
              <a:rPr lang="en-US" sz="2400" dirty="0" smtClean="0"/>
              <a:t>We generate the distribution from the vertical section at x=100</a:t>
            </a:r>
            <a:endParaRPr lang="en-US" sz="2400" dirty="0"/>
          </a:p>
        </p:txBody>
      </p:sp>
      <p:pic>
        <p:nvPicPr>
          <p:cNvPr id="1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10600" y="3581400"/>
            <a:ext cx="4316467" cy="2583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830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57648" y="1290135"/>
            <a:ext cx="3779837" cy="2324100"/>
          </a:xfrm>
          <a:prstGeom prst="rect">
            <a:avLst/>
          </a:prstGeom>
          <a:noFill/>
          <a:ln w="762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4648200" y="4214424"/>
            <a:ext cx="304800" cy="283476"/>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a:stCxn id="12" idx="3"/>
          </p:cNvCxnSpPr>
          <p:nvPr/>
        </p:nvCxnSpPr>
        <p:spPr>
          <a:xfrm flipV="1">
            <a:off x="4953000" y="2259510"/>
            <a:ext cx="2286000" cy="2096652"/>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296399" y="2441714"/>
            <a:ext cx="441085" cy="9872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flipH="1">
            <a:off x="9737485" y="1852021"/>
            <a:ext cx="917629" cy="81497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566762" y="1582715"/>
            <a:ext cx="1547181" cy="538609"/>
          </a:xfrm>
          <a:prstGeom prst="rect">
            <a:avLst/>
          </a:prstGeom>
          <a:noFill/>
        </p:spPr>
        <p:txBody>
          <a:bodyPr wrap="square" rtlCol="0">
            <a:spAutoFit/>
          </a:bodyPr>
          <a:lstStyle/>
          <a:p>
            <a:r>
              <a:rPr lang="en-US" dirty="0" smtClean="0">
                <a:solidFill>
                  <a:srgbClr val="FF0000"/>
                </a:solidFill>
              </a:rPr>
              <a:t>Zoom in</a:t>
            </a:r>
            <a:endParaRPr lang="en-US" dirty="0">
              <a:solidFill>
                <a:srgbClr val="FF0000"/>
              </a:solidFill>
            </a:endParaRPr>
          </a:p>
        </p:txBody>
      </p:sp>
      <p:sp>
        <p:nvSpPr>
          <p:cNvPr id="27" name="TextBox 26"/>
          <p:cNvSpPr txBox="1"/>
          <p:nvPr/>
        </p:nvSpPr>
        <p:spPr>
          <a:xfrm>
            <a:off x="6422141" y="5035353"/>
            <a:ext cx="1655059" cy="830997"/>
          </a:xfrm>
          <a:prstGeom prst="rect">
            <a:avLst/>
          </a:prstGeom>
          <a:noFill/>
        </p:spPr>
        <p:txBody>
          <a:bodyPr wrap="square" rtlCol="0">
            <a:spAutoFit/>
          </a:bodyPr>
          <a:lstStyle/>
          <a:p>
            <a:r>
              <a:rPr lang="en-US" sz="2400" dirty="0" smtClean="0"/>
              <a:t>Use Cut option</a:t>
            </a:r>
            <a:endParaRPr lang="en-US" sz="2400" dirty="0"/>
          </a:p>
        </p:txBody>
      </p:sp>
      <p:cxnSp>
        <p:nvCxnSpPr>
          <p:cNvPr id="28" name="Straight Arrow Connector 27"/>
          <p:cNvCxnSpPr/>
          <p:nvPr/>
        </p:nvCxnSpPr>
        <p:spPr>
          <a:xfrm>
            <a:off x="7676617" y="5236028"/>
            <a:ext cx="1178588" cy="2282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0"/>
          </p:cNvCxnSpPr>
          <p:nvPr/>
        </p:nvCxnSpPr>
        <p:spPr>
          <a:xfrm flipH="1" flipV="1">
            <a:off x="11201400" y="5866349"/>
            <a:ext cx="939033" cy="7565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648200" y="6473849"/>
            <a:ext cx="3773689" cy="830997"/>
          </a:xfrm>
          <a:prstGeom prst="rect">
            <a:avLst/>
          </a:prstGeom>
          <a:noFill/>
        </p:spPr>
        <p:txBody>
          <a:bodyPr wrap="square" rtlCol="0">
            <a:spAutoFit/>
          </a:bodyPr>
          <a:lstStyle/>
          <a:p>
            <a:r>
              <a:rPr lang="en-US" sz="2400" dirty="0" smtClean="0"/>
              <a:t>Enter the X-axis value where the cut set is taken</a:t>
            </a:r>
            <a:endParaRPr lang="en-US" sz="2400" dirty="0"/>
          </a:p>
        </p:txBody>
      </p:sp>
      <p:cxnSp>
        <p:nvCxnSpPr>
          <p:cNvPr id="35" name="Straight Arrow Connector 34"/>
          <p:cNvCxnSpPr/>
          <p:nvPr/>
        </p:nvCxnSpPr>
        <p:spPr>
          <a:xfrm flipV="1">
            <a:off x="8077200" y="5377619"/>
            <a:ext cx="1956593" cy="151172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61831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Generate the statistical data and histogram</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8</a:t>
            </a:fld>
            <a:endParaRPr lang="en-US"/>
          </a:p>
        </p:txBody>
      </p:sp>
      <p:pic>
        <p:nvPicPr>
          <p:cNvPr id="9421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6300" y="990600"/>
            <a:ext cx="3771900"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421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339368"/>
            <a:ext cx="3771900" cy="2257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421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88680" y="1143000"/>
            <a:ext cx="5678882" cy="357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685800" y="3923248"/>
            <a:ext cx="3581399" cy="1200329"/>
          </a:xfrm>
          <a:prstGeom prst="rect">
            <a:avLst/>
          </a:prstGeom>
          <a:noFill/>
        </p:spPr>
        <p:txBody>
          <a:bodyPr wrap="square" rtlCol="0">
            <a:spAutoFit/>
          </a:bodyPr>
          <a:lstStyle/>
          <a:p>
            <a:r>
              <a:rPr lang="en-US" sz="2400" dirty="0" smtClean="0"/>
              <a:t>Press Calculate to get statistics, and draw to show histogram </a:t>
            </a:r>
            <a:endParaRPr lang="en-US" sz="2400" dirty="0"/>
          </a:p>
        </p:txBody>
      </p:sp>
      <p:cxnSp>
        <p:nvCxnSpPr>
          <p:cNvPr id="17" name="Straight Arrow Connector 16"/>
          <p:cNvCxnSpPr/>
          <p:nvPr/>
        </p:nvCxnSpPr>
        <p:spPr>
          <a:xfrm flipV="1">
            <a:off x="2392476" y="1999305"/>
            <a:ext cx="655524" cy="20457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8001001" y="2571666"/>
            <a:ext cx="1850800" cy="232107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572250" y="3886200"/>
            <a:ext cx="0" cy="91067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686300" y="4892744"/>
            <a:ext cx="3962400" cy="461665"/>
          </a:xfrm>
          <a:prstGeom prst="rect">
            <a:avLst/>
          </a:prstGeom>
          <a:noFill/>
        </p:spPr>
        <p:txBody>
          <a:bodyPr wrap="square" rtlCol="0">
            <a:spAutoFit/>
          </a:bodyPr>
          <a:lstStyle/>
          <a:p>
            <a:r>
              <a:rPr lang="en-US" sz="2400" dirty="0" smtClean="0"/>
              <a:t>Use to calculate gain error.</a:t>
            </a:r>
          </a:p>
        </p:txBody>
      </p:sp>
      <p:sp>
        <p:nvSpPr>
          <p:cNvPr id="26" name="TextBox 25"/>
          <p:cNvSpPr txBox="1"/>
          <p:nvPr/>
        </p:nvSpPr>
        <p:spPr>
          <a:xfrm>
            <a:off x="9851801" y="4708078"/>
            <a:ext cx="3717404" cy="830997"/>
          </a:xfrm>
          <a:prstGeom prst="rect">
            <a:avLst/>
          </a:prstGeom>
          <a:noFill/>
        </p:spPr>
        <p:txBody>
          <a:bodyPr wrap="square" rtlCol="0">
            <a:spAutoFit/>
          </a:bodyPr>
          <a:lstStyle/>
          <a:p>
            <a:r>
              <a:rPr lang="en-US" sz="2400" dirty="0" smtClean="0"/>
              <a:t>Press draw to get a graph of the histogram</a:t>
            </a:r>
          </a:p>
        </p:txBody>
      </p:sp>
      <mc:AlternateContent xmlns:mc="http://schemas.openxmlformats.org/markup-compatibility/2006" xmlns:a14="http://schemas.microsoft.com/office/drawing/2010/main">
        <mc:Choice Requires="a14">
          <p:graphicFrame>
            <p:nvGraphicFramePr>
              <p:cNvPr id="10" name="Table 9"/>
              <p:cNvGraphicFramePr>
                <a:graphicFrameLocks noGrp="1"/>
              </p:cNvGraphicFramePr>
              <p:nvPr>
                <p:extLst>
                  <p:ext uri="{D42A27DB-BD31-4B8C-83A1-F6EECF244321}">
                    <p14:modId xmlns:p14="http://schemas.microsoft.com/office/powerpoint/2010/main" val="967266392"/>
                  </p:ext>
                </p:extLst>
              </p:nvPr>
            </p:nvGraphicFramePr>
            <p:xfrm>
              <a:off x="228600" y="5791200"/>
              <a:ext cx="14173200" cy="1519126"/>
            </p:xfrm>
            <a:graphic>
              <a:graphicData uri="http://schemas.openxmlformats.org/drawingml/2006/table">
                <a:tbl>
                  <a:tblPr firstRow="1" bandRow="1">
                    <a:tableStyleId>{2D5ABB26-0587-4C30-8999-92F81FD0307C}</a:tableStyleId>
                  </a:tblPr>
                  <a:tblGrid>
                    <a:gridCol w="9999980"/>
                    <a:gridCol w="4173220"/>
                  </a:tblGrid>
                  <a:tr h="1061926">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sz="2400" b="0" i="1" smtClean="0">
                                    <a:latin typeface="Cambria Math"/>
                                  </a:rPr>
                                  <m:t>𝑇𝑦𝑝𝐺𝑎𝑖𝑛𝐸𝑟𝑟𝑜𝑟</m:t>
                                </m:r>
                                <m:r>
                                  <a:rPr lang="en-US" sz="2400" b="0" i="1" smtClean="0">
                                    <a:latin typeface="Cambria Math"/>
                                  </a:rPr>
                                  <m:t>=</m:t>
                                </m:r>
                                <m:f>
                                  <m:fPr>
                                    <m:ctrlPr>
                                      <a:rPr lang="en-US" sz="2400" b="0" i="1" smtClean="0">
                                        <a:latin typeface="Cambria Math"/>
                                      </a:rPr>
                                    </m:ctrlPr>
                                  </m:fPr>
                                  <m:num>
                                    <m:r>
                                      <a:rPr lang="en-US" sz="2400" b="0" i="1" smtClean="0">
                                        <a:latin typeface="Cambria Math"/>
                                      </a:rPr>
                                      <m:t>𝑠𝑡𝑎𝑛𝑑𝑎𝑟𝑑</m:t>
                                    </m:r>
                                    <m:r>
                                      <a:rPr lang="en-US" sz="2400" b="0" i="1" smtClean="0">
                                        <a:latin typeface="Cambria Math"/>
                                      </a:rPr>
                                      <m:t> </m:t>
                                    </m:r>
                                    <m:r>
                                      <a:rPr lang="en-US" sz="2400" b="0" i="1" smtClean="0">
                                        <a:latin typeface="Cambria Math"/>
                                      </a:rPr>
                                      <m:t>𝑑𝑒𝑣𝑖𝑎𝑡𝑖𝑜𝑛</m:t>
                                    </m:r>
                                  </m:num>
                                  <m:den>
                                    <m:r>
                                      <a:rPr lang="en-US" sz="2400" b="0" i="1" smtClean="0">
                                        <a:latin typeface="Cambria Math"/>
                                      </a:rPr>
                                      <m:t>𝑀𝑒𝑎𝑛</m:t>
                                    </m:r>
                                  </m:den>
                                </m:f>
                                <m:r>
                                  <a:rPr lang="en-US" sz="2400" b="0" i="1" smtClean="0">
                                    <a:latin typeface="Cambria Math"/>
                                    <a:ea typeface="Cambria Math"/>
                                  </a:rPr>
                                  <m:t>∙100=</m:t>
                                </m:r>
                                <m:d>
                                  <m:dPr>
                                    <m:ctrlPr>
                                      <a:rPr lang="en-US" sz="2400" b="0" i="1" smtClean="0">
                                        <a:latin typeface="Cambria Math"/>
                                        <a:ea typeface="Cambria Math"/>
                                      </a:rPr>
                                    </m:ctrlPr>
                                  </m:dPr>
                                  <m:e>
                                    <m:f>
                                      <m:fPr>
                                        <m:ctrlPr>
                                          <a:rPr lang="en-US" sz="2400" b="0" i="1" smtClean="0">
                                            <a:latin typeface="Cambria Math"/>
                                            <a:ea typeface="Cambria Math"/>
                                          </a:rPr>
                                        </m:ctrlPr>
                                      </m:fPr>
                                      <m:num>
                                        <m:r>
                                          <a:rPr lang="en-US" sz="2400" b="0" i="1" smtClean="0">
                                            <a:latin typeface="Cambria Math"/>
                                            <a:ea typeface="Cambria Math"/>
                                          </a:rPr>
                                          <m:t>9.7</m:t>
                                        </m:r>
                                        <m:r>
                                          <a:rPr lang="en-US" sz="2400" b="0" i="1" smtClean="0">
                                            <a:latin typeface="Cambria Math"/>
                                            <a:ea typeface="Cambria Math"/>
                                          </a:rPr>
                                          <m:t>𝑚</m:t>
                                        </m:r>
                                      </m:num>
                                      <m:den>
                                        <m:r>
                                          <a:rPr lang="en-US" sz="2400" b="0" i="1" smtClean="0">
                                            <a:latin typeface="Cambria Math"/>
                                            <a:ea typeface="Cambria Math"/>
                                          </a:rPr>
                                          <m:t>4</m:t>
                                        </m:r>
                                      </m:den>
                                    </m:f>
                                  </m:e>
                                </m:d>
                                <m:r>
                                  <a:rPr lang="en-US" sz="2400" b="0" i="1" smtClean="0">
                                    <a:latin typeface="Cambria Math"/>
                                    <a:ea typeface="Cambria Math"/>
                                  </a:rPr>
                                  <m:t>∙100=±0.24%</m:t>
                                </m:r>
                              </m:oMath>
                            </m:oMathPara>
                          </a14:m>
                          <a:endParaRPr lang="en-US" dirty="0"/>
                        </a:p>
                      </a:txBody>
                      <a:tcPr anchor="ctr"/>
                    </a:tc>
                    <a:tc>
                      <a:txBody>
                        <a:bodyPr/>
                        <a:lstStyle/>
                        <a:p>
                          <a:r>
                            <a:rPr lang="en-US" dirty="0" smtClean="0"/>
                            <a:t>For </a:t>
                          </a:r>
                          <a:r>
                            <a:rPr lang="en-US" sz="2400" dirty="0" smtClean="0"/>
                            <a:t>68.26% of the population</a:t>
                          </a:r>
                          <a:endParaRPr lang="en-US" dirty="0"/>
                        </a:p>
                      </a:txBody>
                      <a:tcPr anchor="ctr"/>
                    </a:tc>
                  </a:tr>
                  <a:tr h="379598">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sz="2400" b="0" i="1" smtClean="0">
                                    <a:latin typeface="Cambria Math"/>
                                  </a:rPr>
                                  <m:t>𝑀𝑎𝑥𝐺𝑎𝑖𝑛𝐸𝑟𝑟𝑜𝑟</m:t>
                                </m:r>
                                <m:r>
                                  <a:rPr lang="en-US" sz="2400" b="0" i="1" smtClean="0">
                                    <a:latin typeface="Cambria Math"/>
                                  </a:rPr>
                                  <m:t>=3∙</m:t>
                                </m:r>
                                <m:r>
                                  <a:rPr lang="en-US" sz="2400" b="0" i="1" smtClean="0">
                                    <a:latin typeface="Cambria Math"/>
                                    <a:ea typeface="Cambria Math"/>
                                  </a:rPr>
                                  <m:t>𝑇𝑦𝑝𝑖𝑐𝑎𝑙</m:t>
                                </m:r>
                                <m:r>
                                  <a:rPr lang="en-US" sz="2400" b="0" i="1" smtClean="0">
                                    <a:latin typeface="Cambria Math"/>
                                    <a:ea typeface="Cambria Math"/>
                                  </a:rPr>
                                  <m:t>=3∙</m:t>
                                </m:r>
                                <m:d>
                                  <m:dPr>
                                    <m:ctrlPr>
                                      <a:rPr lang="en-US" sz="2400" b="0" i="1" smtClean="0">
                                        <a:latin typeface="Cambria Math"/>
                                        <a:ea typeface="Cambria Math"/>
                                      </a:rPr>
                                    </m:ctrlPr>
                                  </m:dPr>
                                  <m:e>
                                    <m:r>
                                      <a:rPr lang="en-US" sz="2400" b="0" i="1" smtClean="0">
                                        <a:latin typeface="Cambria Math"/>
                                        <a:ea typeface="Cambria Math"/>
                                      </a:rPr>
                                      <m:t>±0.24%</m:t>
                                    </m:r>
                                  </m:e>
                                </m:d>
                                <m:r>
                                  <a:rPr lang="en-US" sz="2400" b="0" i="1" smtClean="0">
                                    <a:latin typeface="Cambria Math"/>
                                    <a:ea typeface="Cambria Math"/>
                                  </a:rPr>
                                  <m:t>=0.73%</m:t>
                                </m:r>
                              </m:oMath>
                            </m:oMathPara>
                          </a14:m>
                          <a:endParaRPr lang="en-US" dirty="0"/>
                        </a:p>
                      </a:txBody>
                      <a:tcPr anchor="ct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For 99.73% of the population</a:t>
                          </a:r>
                          <a:endParaRPr lang="en-US" dirty="0"/>
                        </a:p>
                      </a:txBody>
                      <a:tcPr anchor="ctr"/>
                    </a:tc>
                  </a:tr>
                </a:tbl>
              </a:graphicData>
            </a:graphic>
          </p:graphicFrame>
        </mc:Choice>
        <mc:Fallback xmlns="">
          <p:graphicFrame>
            <p:nvGraphicFramePr>
              <p:cNvPr id="10" name="Table 9"/>
              <p:cNvGraphicFramePr>
                <a:graphicFrameLocks noGrp="1"/>
              </p:cNvGraphicFramePr>
              <p:nvPr>
                <p:extLst>
                  <p:ext uri="{D42A27DB-BD31-4B8C-83A1-F6EECF244321}">
                    <p14:modId xmlns:p14="http://schemas.microsoft.com/office/powerpoint/2010/main" val="967266392"/>
                  </p:ext>
                </p:extLst>
              </p:nvPr>
            </p:nvGraphicFramePr>
            <p:xfrm>
              <a:off x="228600" y="5791200"/>
              <a:ext cx="14173200" cy="1519126"/>
            </p:xfrm>
            <a:graphic>
              <a:graphicData uri="http://schemas.openxmlformats.org/drawingml/2006/table">
                <a:tbl>
                  <a:tblPr firstRow="1" bandRow="1">
                    <a:tableStyleId>{2D5ABB26-0587-4C30-8999-92F81FD0307C}</a:tableStyleId>
                  </a:tblPr>
                  <a:tblGrid>
                    <a:gridCol w="9999980"/>
                    <a:gridCol w="4173220"/>
                  </a:tblGrid>
                  <a:tr h="1061926">
                    <a:tc>
                      <a:txBody>
                        <a:bodyPr/>
                        <a:lstStyle/>
                        <a:p>
                          <a:endParaRPr lang="en-US"/>
                        </a:p>
                      </a:txBody>
                      <a:tcPr anchor="ctr">
                        <a:blipFill rotWithShape="1">
                          <a:blip r:embed="rId6"/>
                          <a:stretch>
                            <a:fillRect l="-61" r="-41768" b="-56897"/>
                          </a:stretch>
                        </a:blipFill>
                      </a:tcPr>
                    </a:tc>
                    <a:tc>
                      <a:txBody>
                        <a:bodyPr/>
                        <a:lstStyle/>
                        <a:p>
                          <a:r>
                            <a:rPr lang="en-US" dirty="0" smtClean="0"/>
                            <a:t>For </a:t>
                          </a:r>
                          <a:r>
                            <a:rPr lang="en-US" sz="2400" dirty="0" smtClean="0"/>
                            <a:t>68.26% of the population</a:t>
                          </a:r>
                          <a:endParaRPr lang="en-US" dirty="0"/>
                        </a:p>
                      </a:txBody>
                      <a:tcPr anchor="ctr"/>
                    </a:tc>
                  </a:tr>
                  <a:tr h="457200">
                    <a:tc>
                      <a:txBody>
                        <a:bodyPr/>
                        <a:lstStyle/>
                        <a:p>
                          <a:endParaRPr lang="en-US"/>
                        </a:p>
                      </a:txBody>
                      <a:tcPr anchor="ctr">
                        <a:blipFill rotWithShape="1">
                          <a:blip r:embed="rId6"/>
                          <a:stretch>
                            <a:fillRect l="-61" t="-232000" r="-41768" b="-32000"/>
                          </a:stretch>
                        </a:blip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For 99.73% of the population</a:t>
                          </a:r>
                          <a:endParaRPr lang="en-US" dirty="0"/>
                        </a:p>
                      </a:txBody>
                      <a:tcPr anchor="ctr"/>
                    </a:tc>
                  </a:tr>
                </a:tbl>
              </a:graphicData>
            </a:graphic>
          </p:graphicFrame>
        </mc:Fallback>
      </mc:AlternateContent>
      <p:sp>
        <p:nvSpPr>
          <p:cNvPr id="11" name="Rounded Rectangle 10"/>
          <p:cNvSpPr/>
          <p:nvPr/>
        </p:nvSpPr>
        <p:spPr>
          <a:xfrm>
            <a:off x="228600" y="5715000"/>
            <a:ext cx="14249400" cy="174249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7497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9</a:t>
            </a:fld>
            <a:endParaRPr lang="en-US"/>
          </a:p>
        </p:txBody>
      </p:sp>
    </p:spTree>
    <p:extLst>
      <p:ext uri="{BB962C8B-B14F-4D97-AF65-F5344CB8AC3E}">
        <p14:creationId xmlns:p14="http://schemas.microsoft.com/office/powerpoint/2010/main" val="50275967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2.xml><?xml version="1.0" encoding="utf-8"?>
<ds:datastoreItem xmlns:ds="http://schemas.openxmlformats.org/officeDocument/2006/customXml" ds:itemID="{41ED3A77-EC22-42A8-B9FA-65E2D1E14490}">
  <ds:schemaRefs>
    <ds:schemaRef ds:uri="http://purl.org/dc/elements/1.1/"/>
    <ds:schemaRef ds:uri="http://www.w3.org/XML/1998/namespace"/>
    <ds:schemaRef ds:uri="http://schemas.microsoft.com/office/2006/documentManagement/types"/>
    <ds:schemaRef ds:uri="http://purl.org/dc/dcmitype/"/>
    <ds:schemaRef ds:uri="http://purl.org/dc/term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25427</TotalTime>
  <Words>1449</Words>
  <Application>Microsoft Office PowerPoint</Application>
  <PresentationFormat>Custom</PresentationFormat>
  <Paragraphs>65</Paragraphs>
  <Slides>9</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FinalPowerpoint</vt:lpstr>
      <vt:lpstr>Visio</vt:lpstr>
      <vt:lpstr>Using SPICE Monte Carlo Tool for Statistical Error Analysis TIPL 4203  TI Precision Labs – ADCs</vt:lpstr>
      <vt:lpstr>Discrete resistor tolerance sets gain error</vt:lpstr>
      <vt:lpstr>DC Transfer Function</vt:lpstr>
      <vt:lpstr>Set tolerance on resistors and capacitors</vt:lpstr>
      <vt:lpstr>Monte Carlo Analysis</vt:lpstr>
      <vt:lpstr>Monte Carlo for DC Transfer Characteristic</vt:lpstr>
      <vt:lpstr>The cut option</vt:lpstr>
      <vt:lpstr>Generate the statistical data and histogram</vt:lpstr>
      <vt:lpstr>Thanks for your time! Please try the quiz.</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688</cp:revision>
  <cp:lastPrinted>2016-09-19T19:37:47Z</cp:lastPrinted>
  <dcterms:created xsi:type="dcterms:W3CDTF">2014-01-16T17:03:53Z</dcterms:created>
  <dcterms:modified xsi:type="dcterms:W3CDTF">2017-06-09T21:28:26Z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